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handoutMasterIdLst>
    <p:handoutMasterId r:id="rId7"/>
  </p:handoutMasterIdLst>
  <p:sldIdLst>
    <p:sldId id="355" r:id="rId2"/>
    <p:sldId id="359" r:id="rId3"/>
    <p:sldId id="361" r:id="rId4"/>
    <p:sldId id="357" r:id="rId5"/>
  </p:sldIdLst>
  <p:sldSz cx="9144000" cy="6858000" type="screen4x3"/>
  <p:notesSz cx="6794500" cy="9906000"/>
  <p:custDataLst>
    <p:tags r:id="rId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314"/>
    <a:srgbClr val="26AE4A"/>
    <a:srgbClr val="70375A"/>
    <a:srgbClr val="003366"/>
    <a:srgbClr val="B2C7D5"/>
    <a:srgbClr val="4D4D4D"/>
    <a:srgbClr val="0000FF"/>
    <a:srgbClr val="3366FF"/>
    <a:srgbClr val="0066FF"/>
    <a:srgbClr val="2963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98" autoAdjust="0"/>
    <p:restoredTop sz="94158" autoAdjust="0"/>
  </p:normalViewPr>
  <p:slideViewPr>
    <p:cSldViewPr snapToGrid="0">
      <p:cViewPr>
        <p:scale>
          <a:sx n="125" d="100"/>
          <a:sy n="125" d="100"/>
        </p:scale>
        <p:origin x="1494" y="744"/>
      </p:cViewPr>
      <p:guideLst>
        <p:guide orient="horz" pos="2160"/>
        <p:guide pos="2880"/>
      </p:guideLst>
    </p:cSldViewPr>
  </p:slid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77" d="100"/>
          <a:sy n="77" d="100"/>
        </p:scale>
        <p:origin x="-2190" y="-84"/>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cs typeface="+mn-cs"/>
              </a:defRPr>
            </a:lvl1pPr>
          </a:lstStyle>
          <a:p>
            <a:pPr>
              <a:defRPr/>
            </a:pPr>
            <a:endParaRPr lang="en-GB"/>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cs typeface="+mn-cs"/>
              </a:defRPr>
            </a:lvl1pPr>
          </a:lstStyle>
          <a:p>
            <a:pPr>
              <a:defRPr/>
            </a:pPr>
            <a:fld id="{A0E7D5CF-6719-4907-B90C-9B6BAE2B80E0}" type="datetimeFigureOut">
              <a:rPr lang="en-US"/>
              <a:pPr>
                <a:defRPr/>
              </a:pPr>
              <a:t>6/6/2021</a:t>
            </a:fld>
            <a:endParaRPr lang="en-GB"/>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cs typeface="+mn-cs"/>
              </a:defRPr>
            </a:lvl1pPr>
          </a:lstStyle>
          <a:p>
            <a:pPr>
              <a:defRPr/>
            </a:pPr>
            <a:endParaRPr lang="en-GB"/>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cs typeface="+mn-cs"/>
              </a:defRPr>
            </a:lvl1pPr>
          </a:lstStyle>
          <a:p>
            <a:pPr>
              <a:defRPr/>
            </a:pPr>
            <a:fld id="{AE23779B-8322-48DF-A0FF-FCCE66832BAB}" type="slidenum">
              <a:rPr lang="en-GB"/>
              <a:pPr>
                <a:defRPr/>
              </a:pPr>
              <a:t>‹#›</a:t>
            </a:fld>
            <a:endParaRPr lang="en-GB"/>
          </a:p>
        </p:txBody>
      </p:sp>
    </p:spTree>
    <p:extLst>
      <p:ext uri="{BB962C8B-B14F-4D97-AF65-F5344CB8AC3E}">
        <p14:creationId xmlns:p14="http://schemas.microsoft.com/office/powerpoint/2010/main" val="491216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40963" name="Rectangle 3"/>
          <p:cNvSpPr>
            <a:spLocks noGrp="1" noChangeArrowheads="1"/>
          </p:cNvSpPr>
          <p:nvPr>
            <p:ph type="dt"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p:cNvSpPr>
            <a:spLocks noGrp="1" noChangeArrowheads="1"/>
          </p:cNvSpPr>
          <p:nvPr>
            <p:ph type="ftr" sz="quarter" idx="4"/>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40967" name="Rectangle 7"/>
          <p:cNvSpPr>
            <a:spLocks noGrp="1" noChangeArrowheads="1"/>
          </p:cNvSpPr>
          <p:nvPr>
            <p:ph type="sldNum" sz="quarter" idx="5"/>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8383525-71FC-4A64-BCA0-78C2BCDDC4DA}" type="slidenum">
              <a:rPr lang="en-US"/>
              <a:pPr>
                <a:defRPr/>
              </a:pPr>
              <a:t>‹#›</a:t>
            </a:fld>
            <a:endParaRPr lang="en-US"/>
          </a:p>
        </p:txBody>
      </p:sp>
    </p:spTree>
    <p:extLst>
      <p:ext uri="{BB962C8B-B14F-4D97-AF65-F5344CB8AC3E}">
        <p14:creationId xmlns:p14="http://schemas.microsoft.com/office/powerpoint/2010/main" val="2801664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3917659" cy="818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descr="D:\SkyDrive\myarchive\COST\2013\Brussels Kick Off\COST small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95954" y="6401131"/>
            <a:ext cx="1412341" cy="433706"/>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userDrawn="1"/>
        </p:nvSpPr>
        <p:spPr>
          <a:xfrm>
            <a:off x="742446" y="6332174"/>
            <a:ext cx="2154577" cy="507831"/>
          </a:xfrm>
          <a:prstGeom prst="rect">
            <a:avLst/>
          </a:prstGeom>
        </p:spPr>
        <p:txBody>
          <a:bodyPr wrap="square">
            <a:spAutoFit/>
          </a:bodyPr>
          <a:lstStyle/>
          <a:p>
            <a:r>
              <a:rPr lang="en-GB" sz="900" dirty="0">
                <a:solidFill>
                  <a:schemeClr val="bg2">
                    <a:lumMod val="50000"/>
                  </a:schemeClr>
                </a:solidFill>
              </a:rPr>
              <a:t>COST is supported by the EU Framework Programme</a:t>
            </a:r>
          </a:p>
          <a:p>
            <a:r>
              <a:rPr lang="en-GB" sz="900" dirty="0">
                <a:solidFill>
                  <a:schemeClr val="bg2">
                    <a:lumMod val="50000"/>
                  </a:schemeClr>
                </a:solidFill>
              </a:rPr>
              <a:t>Horizon 2020</a:t>
            </a:r>
            <a:endParaRPr lang="en-US" sz="900" dirty="0">
              <a:solidFill>
                <a:schemeClr val="bg2">
                  <a:lumMod val="50000"/>
                </a:schemeClr>
              </a:solidFill>
            </a:endParaRPr>
          </a:p>
        </p:txBody>
      </p:sp>
      <p:pic>
        <p:nvPicPr>
          <p:cNvPr id="19" name="Picture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638" y="6360900"/>
            <a:ext cx="721029" cy="48000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descr="D:\SkyDrive\myarchive\COST\2013\Brussels Kick Off\COST band.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6659" r="1"/>
          <a:stretch/>
        </p:blipFill>
        <p:spPr bwMode="auto">
          <a:xfrm>
            <a:off x="-59378" y="554103"/>
            <a:ext cx="951061" cy="9729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D:\SkyDrive\myarchive\COST\2013\Brussels Kick Off\COST small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95954" y="6401131"/>
            <a:ext cx="1412341" cy="43370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a:off x="742446" y="6332174"/>
            <a:ext cx="2154577" cy="507831"/>
          </a:xfrm>
          <a:prstGeom prst="rect">
            <a:avLst/>
          </a:prstGeom>
        </p:spPr>
        <p:txBody>
          <a:bodyPr wrap="square">
            <a:spAutoFit/>
          </a:bodyPr>
          <a:lstStyle/>
          <a:p>
            <a:r>
              <a:rPr lang="en-GB" sz="900" dirty="0">
                <a:solidFill>
                  <a:schemeClr val="bg2">
                    <a:lumMod val="50000"/>
                  </a:schemeClr>
                </a:solidFill>
              </a:rPr>
              <a:t>COST is supported by the EU Framework Programme</a:t>
            </a:r>
          </a:p>
          <a:p>
            <a:r>
              <a:rPr lang="en-GB" sz="900" dirty="0">
                <a:solidFill>
                  <a:schemeClr val="bg2">
                    <a:lumMod val="50000"/>
                  </a:schemeClr>
                </a:solidFill>
              </a:rPr>
              <a:t>Horizon 2020</a:t>
            </a:r>
            <a:endParaRPr lang="en-US" sz="900" dirty="0">
              <a:solidFill>
                <a:schemeClr val="bg2">
                  <a:lumMod val="50000"/>
                </a:schemeClr>
              </a:solidFill>
            </a:endParaRP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638" y="6360900"/>
            <a:ext cx="721029" cy="48000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ost.e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9744" y="118854"/>
            <a:ext cx="8294255" cy="707886"/>
          </a:xfrm>
          <a:prstGeom prst="rect">
            <a:avLst/>
          </a:prstGeom>
        </p:spPr>
        <p:txBody>
          <a:bodyPr wrap="square">
            <a:spAutoFit/>
          </a:bodyPr>
          <a:lstStyle/>
          <a:p>
            <a:r>
              <a:rPr lang="en-GB" sz="4000" b="1" dirty="0" smtClean="0">
                <a:solidFill>
                  <a:srgbClr val="70375A"/>
                </a:solidFill>
                <a:latin typeface="+mj-lt"/>
              </a:rPr>
              <a:t>Acknowledging Cost Funding</a:t>
            </a:r>
            <a:endParaRPr lang="en-GB" sz="4000" b="1" dirty="0">
              <a:solidFill>
                <a:srgbClr val="70375A"/>
              </a:solidFill>
              <a:latin typeface="+mj-lt"/>
            </a:endParaRPr>
          </a:p>
        </p:txBody>
      </p:sp>
      <p:sp>
        <p:nvSpPr>
          <p:cNvPr id="7" name="Rectangle 1"/>
          <p:cNvSpPr>
            <a:spLocks noChangeArrowheads="1"/>
          </p:cNvSpPr>
          <p:nvPr/>
        </p:nvSpPr>
        <p:spPr bwMode="auto">
          <a:xfrm>
            <a:off x="492683" y="870411"/>
            <a:ext cx="9039069"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GB" sz="3200" b="1" dirty="0" smtClean="0">
                <a:solidFill>
                  <a:srgbClr val="70375A"/>
                </a:solidFill>
                <a:latin typeface="+mj-lt"/>
              </a:rPr>
              <a:t>When</a:t>
            </a:r>
            <a:endParaRPr lang="en-GB" sz="2400" dirty="0">
              <a:solidFill>
                <a:schemeClr val="bg2">
                  <a:lumMod val="75000"/>
                </a:schemeClr>
              </a:solidFill>
              <a:latin typeface="+mj-lt"/>
            </a:endParaRPr>
          </a:p>
        </p:txBody>
      </p:sp>
      <p:sp>
        <p:nvSpPr>
          <p:cNvPr id="2" name="TextBox 1"/>
          <p:cNvSpPr txBox="1"/>
          <p:nvPr/>
        </p:nvSpPr>
        <p:spPr>
          <a:xfrm>
            <a:off x="1041688" y="1354314"/>
            <a:ext cx="7992353" cy="1477328"/>
          </a:xfrm>
          <a:prstGeom prst="rect">
            <a:avLst/>
          </a:prstGeom>
          <a:noFill/>
        </p:spPr>
        <p:txBody>
          <a:bodyPr wrap="square" rtlCol="0">
            <a:spAutoFit/>
          </a:bodyPr>
          <a:lstStyle/>
          <a:p>
            <a:pPr>
              <a:lnSpc>
                <a:spcPct val="125000"/>
              </a:lnSpc>
            </a:pPr>
            <a:r>
              <a:rPr lang="en-US" sz="2400" b="1" dirty="0">
                <a:latin typeface="+mj-lt"/>
              </a:rPr>
              <a:t>All</a:t>
            </a:r>
            <a:r>
              <a:rPr lang="en-US" sz="2400" dirty="0">
                <a:latin typeface="+mj-lt"/>
              </a:rPr>
              <a:t> print and </a:t>
            </a:r>
            <a:r>
              <a:rPr lang="en-US" sz="2400" b="1" dirty="0">
                <a:latin typeface="+mj-lt"/>
              </a:rPr>
              <a:t>online publications </a:t>
            </a:r>
            <a:r>
              <a:rPr lang="en-US" sz="2400" dirty="0">
                <a:latin typeface="+mj-lt"/>
              </a:rPr>
              <a:t>+ </a:t>
            </a:r>
            <a:r>
              <a:rPr lang="en-US" sz="2400" b="1" dirty="0">
                <a:latin typeface="+mj-lt"/>
              </a:rPr>
              <a:t>audiovisual </a:t>
            </a:r>
            <a:r>
              <a:rPr lang="en-US" sz="2400" b="1" dirty="0" smtClean="0">
                <a:latin typeface="+mj-lt"/>
              </a:rPr>
              <a:t>projects </a:t>
            </a:r>
            <a:r>
              <a:rPr lang="en-GB" sz="2400" dirty="0" smtClean="0">
                <a:latin typeface="+mj-lt"/>
              </a:rPr>
              <a:t>(scientific </a:t>
            </a:r>
            <a:r>
              <a:rPr lang="en-GB" sz="2400" dirty="0">
                <a:latin typeface="+mj-lt"/>
              </a:rPr>
              <a:t>papers, </a:t>
            </a:r>
            <a:r>
              <a:rPr lang="en-GB" sz="2400" dirty="0" smtClean="0">
                <a:latin typeface="+mj-lt"/>
              </a:rPr>
              <a:t>special </a:t>
            </a:r>
            <a:r>
              <a:rPr lang="en-GB" sz="2400" dirty="0">
                <a:latin typeface="+mj-lt"/>
              </a:rPr>
              <a:t>issues, </a:t>
            </a:r>
            <a:r>
              <a:rPr lang="en-GB" sz="2400" dirty="0" smtClean="0">
                <a:latin typeface="+mj-lt"/>
              </a:rPr>
              <a:t>reports, guidelines</a:t>
            </a:r>
            <a:r>
              <a:rPr lang="en-GB" sz="2400" dirty="0">
                <a:latin typeface="+mj-lt"/>
              </a:rPr>
              <a:t>, </a:t>
            </a:r>
            <a:r>
              <a:rPr lang="en-GB" sz="2400" dirty="0" smtClean="0">
                <a:latin typeface="+mj-lt"/>
              </a:rPr>
              <a:t>brochures</a:t>
            </a:r>
            <a:r>
              <a:rPr lang="en-GB" sz="2400" dirty="0">
                <a:latin typeface="+mj-lt"/>
              </a:rPr>
              <a:t>, posters, videos etc.)</a:t>
            </a:r>
          </a:p>
        </p:txBody>
      </p:sp>
      <p:sp>
        <p:nvSpPr>
          <p:cNvPr id="13" name="Rectangle 1"/>
          <p:cNvSpPr>
            <a:spLocks noChangeArrowheads="1"/>
          </p:cNvSpPr>
          <p:nvPr/>
        </p:nvSpPr>
        <p:spPr bwMode="auto">
          <a:xfrm>
            <a:off x="492683" y="3064968"/>
            <a:ext cx="9039069"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GB" sz="3200" b="1" dirty="0" smtClean="0">
                <a:solidFill>
                  <a:srgbClr val="70375A"/>
                </a:solidFill>
                <a:latin typeface="+mj-lt"/>
              </a:rPr>
              <a:t>Components</a:t>
            </a:r>
            <a:endParaRPr lang="en-GB" sz="2400" dirty="0">
              <a:solidFill>
                <a:schemeClr val="bg2">
                  <a:lumMod val="75000"/>
                </a:schemeClr>
              </a:solidFill>
              <a:latin typeface="Calibri" pitchFamily="34" charset="0"/>
            </a:endParaRPr>
          </a:p>
        </p:txBody>
      </p:sp>
      <p:sp>
        <p:nvSpPr>
          <p:cNvPr id="5" name="Rectangle 4"/>
          <p:cNvSpPr/>
          <p:nvPr/>
        </p:nvSpPr>
        <p:spPr>
          <a:xfrm>
            <a:off x="1095804" y="3691838"/>
            <a:ext cx="8369447" cy="2400657"/>
          </a:xfrm>
          <a:prstGeom prst="rect">
            <a:avLst/>
          </a:prstGeom>
        </p:spPr>
        <p:txBody>
          <a:bodyPr wrap="square">
            <a:spAutoFit/>
          </a:bodyPr>
          <a:lstStyle/>
          <a:p>
            <a:pPr>
              <a:lnSpc>
                <a:spcPct val="125000"/>
              </a:lnSpc>
            </a:pPr>
            <a:r>
              <a:rPr lang="en-GB" sz="2400" b="1" dirty="0" smtClean="0">
                <a:latin typeface="+mj-lt"/>
              </a:rPr>
              <a:t>(A) COST logotype</a:t>
            </a:r>
          </a:p>
          <a:p>
            <a:pPr>
              <a:lnSpc>
                <a:spcPct val="125000"/>
              </a:lnSpc>
            </a:pPr>
            <a:r>
              <a:rPr lang="en-US" sz="2400" b="1" dirty="0" smtClean="0">
                <a:latin typeface="+mj-lt"/>
              </a:rPr>
              <a:t>(B) EU emblem and text</a:t>
            </a:r>
          </a:p>
          <a:p>
            <a:pPr>
              <a:lnSpc>
                <a:spcPct val="125000"/>
              </a:lnSpc>
            </a:pPr>
            <a:r>
              <a:rPr lang="en-US" sz="2400" b="1" dirty="0">
                <a:latin typeface="+mj-lt"/>
              </a:rPr>
              <a:t>(C) </a:t>
            </a:r>
            <a:r>
              <a:rPr lang="en-US" sz="2400" b="1" dirty="0" smtClean="0">
                <a:latin typeface="+mj-lt"/>
              </a:rPr>
              <a:t>Acknowledgment text</a:t>
            </a:r>
          </a:p>
          <a:p>
            <a:pPr>
              <a:lnSpc>
                <a:spcPct val="125000"/>
              </a:lnSpc>
            </a:pPr>
            <a:r>
              <a:rPr lang="en-US" sz="2400" b="1" dirty="0">
                <a:latin typeface="+mj-lt"/>
              </a:rPr>
              <a:t>(D) </a:t>
            </a:r>
            <a:r>
              <a:rPr lang="en-US" sz="2400" b="1" dirty="0" smtClean="0">
                <a:latin typeface="+mj-lt"/>
              </a:rPr>
              <a:t>Boilerplate</a:t>
            </a:r>
          </a:p>
          <a:p>
            <a:pPr>
              <a:lnSpc>
                <a:spcPct val="125000"/>
              </a:lnSpc>
            </a:pPr>
            <a:r>
              <a:rPr lang="en-US" sz="2400" b="1" dirty="0">
                <a:latin typeface="+mj-lt"/>
              </a:rPr>
              <a:t>(E) COST website - </a:t>
            </a:r>
            <a:r>
              <a:rPr lang="en-US" sz="2400" b="1" dirty="0" smtClean="0">
                <a:latin typeface="+mj-lt"/>
                <a:hlinkClick r:id="rId2"/>
              </a:rPr>
              <a:t>www.cost.eu</a:t>
            </a:r>
            <a:r>
              <a:rPr lang="en-US" sz="2400" b="1" dirty="0" smtClean="0">
                <a:latin typeface="+mj-lt"/>
              </a:rPr>
              <a:t> </a:t>
            </a:r>
            <a:endParaRPr lang="en-GB" sz="2400" b="1" dirty="0">
              <a:latin typeface="+mj-lt"/>
            </a:endParaRPr>
          </a:p>
        </p:txBody>
      </p:sp>
      <p:sp>
        <p:nvSpPr>
          <p:cNvPr id="3" name="TextBox 2"/>
          <p:cNvSpPr txBox="1"/>
          <p:nvPr/>
        </p:nvSpPr>
        <p:spPr>
          <a:xfrm>
            <a:off x="3235737" y="6362700"/>
            <a:ext cx="2672526" cy="369332"/>
          </a:xfrm>
          <a:prstGeom prst="rect">
            <a:avLst/>
          </a:prstGeom>
          <a:noFill/>
        </p:spPr>
        <p:txBody>
          <a:bodyPr wrap="none" rtlCol="0">
            <a:spAutoFit/>
          </a:bodyPr>
          <a:lstStyle/>
          <a:p>
            <a:r>
              <a:rPr lang="en-US" dirty="0" smtClean="0"/>
              <a:t>(revision on 2021.06.06)</a:t>
            </a:r>
            <a:endParaRPr lang="en-US" dirty="0"/>
          </a:p>
        </p:txBody>
      </p:sp>
    </p:spTree>
    <p:extLst>
      <p:ext uri="{BB962C8B-B14F-4D97-AF65-F5344CB8AC3E}">
        <p14:creationId xmlns:p14="http://schemas.microsoft.com/office/powerpoint/2010/main" val="65435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9744" y="118854"/>
            <a:ext cx="8294255" cy="707886"/>
          </a:xfrm>
          <a:prstGeom prst="rect">
            <a:avLst/>
          </a:prstGeom>
        </p:spPr>
        <p:txBody>
          <a:bodyPr wrap="square">
            <a:spAutoFit/>
          </a:bodyPr>
          <a:lstStyle/>
          <a:p>
            <a:r>
              <a:rPr lang="en-GB" sz="4000" b="1" dirty="0" smtClean="0">
                <a:solidFill>
                  <a:srgbClr val="70375A"/>
                </a:solidFill>
                <a:latin typeface="+mj-lt"/>
              </a:rPr>
              <a:t>Acknowledging Cost Funding</a:t>
            </a:r>
            <a:endParaRPr lang="en-GB" sz="4000" b="1" dirty="0">
              <a:solidFill>
                <a:srgbClr val="70375A"/>
              </a:solidFill>
              <a:latin typeface="+mj-lt"/>
            </a:endParaRPr>
          </a:p>
        </p:txBody>
      </p:sp>
      <p:sp>
        <p:nvSpPr>
          <p:cNvPr id="7" name="Rectangle 1"/>
          <p:cNvSpPr>
            <a:spLocks noChangeArrowheads="1"/>
          </p:cNvSpPr>
          <p:nvPr/>
        </p:nvSpPr>
        <p:spPr bwMode="auto">
          <a:xfrm>
            <a:off x="515830" y="870411"/>
            <a:ext cx="7302867"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hangingPunct="0"/>
            <a:r>
              <a:rPr lang="en-GB" sz="3200" b="1" dirty="0" smtClean="0">
                <a:latin typeface="+mj-lt"/>
              </a:rPr>
              <a:t>(A) COST </a:t>
            </a:r>
            <a:r>
              <a:rPr lang="en-GB" sz="3200" b="1" dirty="0">
                <a:latin typeface="+mj-lt"/>
              </a:rPr>
              <a:t>logotype</a:t>
            </a:r>
            <a:endParaRPr lang="en-GB" sz="2400" dirty="0">
              <a:latin typeface="+mj-lt"/>
            </a:endParaRPr>
          </a:p>
        </p:txBody>
      </p:sp>
      <p:sp>
        <p:nvSpPr>
          <p:cNvPr id="13" name="Rectangle 1"/>
          <p:cNvSpPr>
            <a:spLocks noChangeArrowheads="1"/>
          </p:cNvSpPr>
          <p:nvPr/>
        </p:nvSpPr>
        <p:spPr bwMode="auto">
          <a:xfrm>
            <a:off x="515830" y="2572526"/>
            <a:ext cx="7482275"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eaLnBrk="0" hangingPunct="0">
              <a:buFont typeface="Wingdings" panose="05000000000000000000" pitchFamily="2" charset="2"/>
              <a:buChar char="q"/>
            </a:pPr>
            <a:endParaRPr lang="en-GB" sz="3200" b="1" dirty="0" smtClean="0">
              <a:solidFill>
                <a:srgbClr val="70375A"/>
              </a:solidFill>
              <a:latin typeface="+mj-lt"/>
            </a:endParaRPr>
          </a:p>
          <a:p>
            <a:pPr marL="457200" lvl="0" indent="-457200" eaLnBrk="0" hangingPunct="0">
              <a:buFont typeface="Wingdings" panose="05000000000000000000" pitchFamily="2" charset="2"/>
              <a:buChar char="q"/>
            </a:pPr>
            <a:endParaRPr lang="en-GB" sz="3200" b="1" dirty="0">
              <a:solidFill>
                <a:srgbClr val="70375A"/>
              </a:solidFill>
              <a:latin typeface="+mj-lt"/>
            </a:endParaRPr>
          </a:p>
          <a:p>
            <a:pPr lvl="0" eaLnBrk="0" hangingPunct="0"/>
            <a:r>
              <a:rPr lang="en-GB" sz="3200" b="1" dirty="0" smtClean="0">
                <a:latin typeface="+mj-lt"/>
              </a:rPr>
              <a:t>(B) EU </a:t>
            </a:r>
            <a:r>
              <a:rPr lang="en-GB" sz="3200" b="1" dirty="0">
                <a:latin typeface="+mj-lt"/>
              </a:rPr>
              <a:t>emblem and text</a:t>
            </a:r>
            <a:endParaRPr lang="en-GB" sz="2400" dirty="0">
              <a:latin typeface="Calibri" pitchFamily="34" charset="0"/>
            </a:endParaRPr>
          </a:p>
        </p:txBody>
      </p:sp>
      <p:pic>
        <p:nvPicPr>
          <p:cNvPr id="6" name="Picture 5"/>
          <p:cNvPicPr>
            <a:picLocks noChangeAspect="1"/>
          </p:cNvPicPr>
          <p:nvPr/>
        </p:nvPicPr>
        <p:blipFill>
          <a:blip r:embed="rId2"/>
          <a:stretch>
            <a:fillRect/>
          </a:stretch>
        </p:blipFill>
        <p:spPr>
          <a:xfrm>
            <a:off x="894079" y="1728916"/>
            <a:ext cx="3788758" cy="1482557"/>
          </a:xfrm>
          <a:prstGeom prst="rect">
            <a:avLst/>
          </a:prstGeom>
        </p:spPr>
      </p:pic>
      <p:grpSp>
        <p:nvGrpSpPr>
          <p:cNvPr id="2" name="Group 1"/>
          <p:cNvGrpSpPr/>
          <p:nvPr/>
        </p:nvGrpSpPr>
        <p:grpSpPr>
          <a:xfrm>
            <a:off x="1047359" y="4547801"/>
            <a:ext cx="2939897" cy="573142"/>
            <a:chOff x="1358380" y="4547801"/>
            <a:chExt cx="2939897" cy="573142"/>
          </a:xfrm>
        </p:grpSpPr>
        <p:sp>
          <p:nvSpPr>
            <p:cNvPr id="11" name="Rectangle 10"/>
            <p:cNvSpPr/>
            <p:nvPr/>
          </p:nvSpPr>
          <p:spPr>
            <a:xfrm>
              <a:off x="2219306" y="4557373"/>
              <a:ext cx="2078971" cy="553998"/>
            </a:xfrm>
            <a:prstGeom prst="rect">
              <a:avLst/>
            </a:prstGeom>
          </p:spPr>
          <p:txBody>
            <a:bodyPr wrap="square">
              <a:spAutoFit/>
            </a:bodyPr>
            <a:lstStyle/>
            <a:p>
              <a:r>
                <a:rPr lang="en-GB" sz="1000" dirty="0" smtClean="0">
                  <a:solidFill>
                    <a:schemeClr val="bg2">
                      <a:lumMod val="50000"/>
                    </a:schemeClr>
                  </a:solidFill>
                </a:rPr>
                <a:t>Funded by the Horizon 2020</a:t>
              </a:r>
            </a:p>
            <a:p>
              <a:r>
                <a:rPr lang="en-GB" sz="1000" dirty="0" smtClean="0">
                  <a:solidFill>
                    <a:schemeClr val="bg2">
                      <a:lumMod val="50000"/>
                    </a:schemeClr>
                  </a:solidFill>
                </a:rPr>
                <a:t>Framework </a:t>
              </a:r>
              <a:r>
                <a:rPr lang="en-GB" sz="1000" dirty="0">
                  <a:solidFill>
                    <a:schemeClr val="bg2">
                      <a:lumMod val="50000"/>
                    </a:schemeClr>
                  </a:solidFill>
                </a:rPr>
                <a:t>Programme</a:t>
              </a:r>
            </a:p>
            <a:p>
              <a:r>
                <a:rPr lang="en-GB" sz="1000" dirty="0" smtClean="0">
                  <a:solidFill>
                    <a:schemeClr val="bg2">
                      <a:lumMod val="50000"/>
                    </a:schemeClr>
                  </a:solidFill>
                </a:rPr>
                <a:t>Of the European Union</a:t>
              </a:r>
              <a:endParaRPr lang="en-US" sz="1000" dirty="0">
                <a:solidFill>
                  <a:schemeClr val="bg2">
                    <a:lumMod val="50000"/>
                  </a:schemeClr>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8380" y="4547801"/>
              <a:ext cx="860926" cy="573142"/>
            </a:xfrm>
            <a:prstGeom prst="rect">
              <a:avLst/>
            </a:prstGeom>
          </p:spPr>
        </p:pic>
      </p:grpSp>
    </p:spTree>
    <p:extLst>
      <p:ext uri="{BB962C8B-B14F-4D97-AF65-F5344CB8AC3E}">
        <p14:creationId xmlns:p14="http://schemas.microsoft.com/office/powerpoint/2010/main" val="115157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15636" y="3786666"/>
            <a:ext cx="8285018" cy="23599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849744" y="118854"/>
            <a:ext cx="8294255" cy="707886"/>
          </a:xfrm>
          <a:prstGeom prst="rect">
            <a:avLst/>
          </a:prstGeom>
        </p:spPr>
        <p:txBody>
          <a:bodyPr wrap="square">
            <a:spAutoFit/>
          </a:bodyPr>
          <a:lstStyle/>
          <a:p>
            <a:r>
              <a:rPr lang="en-GB" sz="4000" b="1" dirty="0" smtClean="0">
                <a:solidFill>
                  <a:srgbClr val="70375A"/>
                </a:solidFill>
                <a:latin typeface="+mj-lt"/>
              </a:rPr>
              <a:t>Acknowledging Cost Funding</a:t>
            </a:r>
            <a:endParaRPr lang="en-GB" sz="4000" b="1" dirty="0">
              <a:solidFill>
                <a:srgbClr val="70375A"/>
              </a:solidFill>
              <a:latin typeface="+mj-lt"/>
            </a:endParaRPr>
          </a:p>
        </p:txBody>
      </p:sp>
      <p:sp>
        <p:nvSpPr>
          <p:cNvPr id="7" name="Rectangle 1"/>
          <p:cNvSpPr>
            <a:spLocks noChangeArrowheads="1"/>
          </p:cNvSpPr>
          <p:nvPr/>
        </p:nvSpPr>
        <p:spPr bwMode="auto">
          <a:xfrm>
            <a:off x="515831" y="870411"/>
            <a:ext cx="859572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hangingPunct="0"/>
            <a:r>
              <a:rPr lang="en-GB" sz="3200" b="1" dirty="0" smtClean="0">
                <a:latin typeface="+mj-lt"/>
              </a:rPr>
              <a:t>(C) </a:t>
            </a:r>
            <a:r>
              <a:rPr lang="en-GB" sz="3200" b="1" dirty="0">
                <a:latin typeface="+mj-lt"/>
              </a:rPr>
              <a:t>Acknowledgment text</a:t>
            </a:r>
            <a:endParaRPr lang="en-GB" sz="2400" dirty="0">
              <a:latin typeface="+mj-lt"/>
            </a:endParaRPr>
          </a:p>
        </p:txBody>
      </p:sp>
      <p:sp>
        <p:nvSpPr>
          <p:cNvPr id="13" name="Rectangle 1"/>
          <p:cNvSpPr>
            <a:spLocks noChangeArrowheads="1"/>
          </p:cNvSpPr>
          <p:nvPr/>
        </p:nvSpPr>
        <p:spPr bwMode="auto">
          <a:xfrm>
            <a:off x="515831" y="3184530"/>
            <a:ext cx="859572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hangingPunct="0"/>
            <a:r>
              <a:rPr lang="en-GB" sz="3200" b="1" dirty="0" smtClean="0">
                <a:latin typeface="+mj-lt"/>
              </a:rPr>
              <a:t>(D</a:t>
            </a:r>
            <a:r>
              <a:rPr lang="en-GB" sz="3200" b="1" dirty="0">
                <a:latin typeface="+mj-lt"/>
              </a:rPr>
              <a:t>) Boilerplate</a:t>
            </a:r>
            <a:endParaRPr lang="en-GB" sz="2400" dirty="0">
              <a:latin typeface="Calibri" pitchFamily="34" charset="0"/>
            </a:endParaRPr>
          </a:p>
        </p:txBody>
      </p:sp>
      <p:sp>
        <p:nvSpPr>
          <p:cNvPr id="9" name="Rectangle 8"/>
          <p:cNvSpPr/>
          <p:nvPr/>
        </p:nvSpPr>
        <p:spPr>
          <a:xfrm>
            <a:off x="415636" y="1547834"/>
            <a:ext cx="8285018" cy="16366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32014" y="1632230"/>
            <a:ext cx="8168640" cy="1569660"/>
          </a:xfrm>
          <a:prstGeom prst="rect">
            <a:avLst/>
          </a:prstGeom>
        </p:spPr>
        <p:txBody>
          <a:bodyPr wrap="square">
            <a:spAutoFit/>
          </a:bodyPr>
          <a:lstStyle/>
          <a:p>
            <a:r>
              <a:rPr lang="en-US" sz="2400" i="1" dirty="0">
                <a:latin typeface="+mj-lt"/>
              </a:rPr>
              <a:t>This article/publication is based upon work from COST Action </a:t>
            </a:r>
            <a:r>
              <a:rPr lang="en-US" sz="2400" i="1" dirty="0"/>
              <a:t>CA18120 (CERTBOND - https://certbond.eu/)</a:t>
            </a:r>
            <a:r>
              <a:rPr lang="en-US" sz="2400" i="1" dirty="0" smtClean="0">
                <a:latin typeface="+mj-lt"/>
              </a:rPr>
              <a:t>, </a:t>
            </a:r>
            <a:r>
              <a:rPr lang="en-US" sz="2400" i="1" dirty="0">
                <a:latin typeface="+mj-lt"/>
              </a:rPr>
              <a:t>supported by COST (European Cooperation in Science and Technology</a:t>
            </a:r>
            <a:r>
              <a:rPr lang="en-US" sz="2400" i="1" dirty="0" smtClean="0">
                <a:latin typeface="+mj-lt"/>
              </a:rPr>
              <a:t>).</a:t>
            </a:r>
            <a:endParaRPr lang="en-US" sz="2400" i="1" dirty="0" smtClean="0">
              <a:latin typeface="+mj-lt"/>
            </a:endParaRPr>
          </a:p>
        </p:txBody>
      </p:sp>
      <p:sp>
        <p:nvSpPr>
          <p:cNvPr id="2" name="Rectangle 1"/>
          <p:cNvSpPr/>
          <p:nvPr/>
        </p:nvSpPr>
        <p:spPr>
          <a:xfrm>
            <a:off x="415636" y="3786666"/>
            <a:ext cx="8285018" cy="2308324"/>
          </a:xfrm>
          <a:prstGeom prst="rect">
            <a:avLst/>
          </a:prstGeom>
        </p:spPr>
        <p:txBody>
          <a:bodyPr wrap="square">
            <a:spAutoFit/>
          </a:bodyPr>
          <a:lstStyle/>
          <a:p>
            <a:r>
              <a:rPr lang="en-GB" sz="2400" i="1" dirty="0">
                <a:latin typeface="+mj-lt"/>
              </a:rPr>
              <a:t>COST (European Cooperation in Science and Technology) is a funding agency for research and innovation networks. Our Actions help connect research initiatives across Europe and enable scientists to grow their ideas by sharing them with their peers. This boosts their research, career and innovation.</a:t>
            </a:r>
          </a:p>
        </p:txBody>
      </p:sp>
    </p:spTree>
    <p:extLst>
      <p:ext uri="{BB962C8B-B14F-4D97-AF65-F5344CB8AC3E}">
        <p14:creationId xmlns:p14="http://schemas.microsoft.com/office/powerpoint/2010/main" val="3544035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06444107"/>
              </p:ext>
            </p:extLst>
          </p:nvPr>
        </p:nvGraphicFramePr>
        <p:xfrm>
          <a:off x="375213" y="1397002"/>
          <a:ext cx="8473440" cy="4291954"/>
        </p:xfrm>
        <a:graphic>
          <a:graphicData uri="http://schemas.openxmlformats.org/drawingml/2006/table">
            <a:tbl>
              <a:tblPr firstRow="1" bandRow="1">
                <a:tableStyleId>{5C22544A-7EE6-4342-B048-85BDC9FD1C3A}</a:tableStyleId>
              </a:tblPr>
              <a:tblGrid>
                <a:gridCol w="1330960">
                  <a:extLst>
                    <a:ext uri="{9D8B030D-6E8A-4147-A177-3AD203B41FA5}">
                      <a16:colId xmlns:a16="http://schemas.microsoft.com/office/drawing/2014/main" val="20000"/>
                    </a:ext>
                  </a:extLst>
                </a:gridCol>
                <a:gridCol w="1428496">
                  <a:extLst>
                    <a:ext uri="{9D8B030D-6E8A-4147-A177-3AD203B41FA5}">
                      <a16:colId xmlns:a16="http://schemas.microsoft.com/office/drawing/2014/main" val="20001"/>
                    </a:ext>
                  </a:extLst>
                </a:gridCol>
                <a:gridCol w="1428496">
                  <a:extLst>
                    <a:ext uri="{9D8B030D-6E8A-4147-A177-3AD203B41FA5}">
                      <a16:colId xmlns:a16="http://schemas.microsoft.com/office/drawing/2014/main" val="20002"/>
                    </a:ext>
                  </a:extLst>
                </a:gridCol>
                <a:gridCol w="1428496">
                  <a:extLst>
                    <a:ext uri="{9D8B030D-6E8A-4147-A177-3AD203B41FA5}">
                      <a16:colId xmlns:a16="http://schemas.microsoft.com/office/drawing/2014/main" val="20003"/>
                    </a:ext>
                  </a:extLst>
                </a:gridCol>
                <a:gridCol w="1428496">
                  <a:extLst>
                    <a:ext uri="{9D8B030D-6E8A-4147-A177-3AD203B41FA5}">
                      <a16:colId xmlns:a16="http://schemas.microsoft.com/office/drawing/2014/main" val="20004"/>
                    </a:ext>
                  </a:extLst>
                </a:gridCol>
                <a:gridCol w="1428496">
                  <a:extLst>
                    <a:ext uri="{9D8B030D-6E8A-4147-A177-3AD203B41FA5}">
                      <a16:colId xmlns:a16="http://schemas.microsoft.com/office/drawing/2014/main" val="20005"/>
                    </a:ext>
                  </a:extLst>
                </a:gridCol>
              </a:tblGrid>
              <a:tr h="1003816">
                <a:tc>
                  <a:txBody>
                    <a:bodyPr/>
                    <a:lstStyle/>
                    <a:p>
                      <a:r>
                        <a:rPr lang="en-GB" sz="1800" b="1" kern="1200" dirty="0" smtClean="0">
                          <a:solidFill>
                            <a:schemeClr val="dk1"/>
                          </a:solidFill>
                          <a:latin typeface="+mn-lt"/>
                          <a:ea typeface="+mn-ea"/>
                          <a:cs typeface="+mn-cs"/>
                        </a:rPr>
                        <a:t>Item</a:t>
                      </a:r>
                      <a:endParaRPr lang="en-GB" sz="1800" b="1"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600" dirty="0" smtClean="0">
                          <a:solidFill>
                            <a:schemeClr val="tx1"/>
                          </a:solidFill>
                        </a:rPr>
                        <a:t>(A)</a:t>
                      </a:r>
                    </a:p>
                    <a:p>
                      <a:pPr algn="ctr"/>
                      <a:r>
                        <a:rPr lang="en-GB" sz="1400" dirty="0" smtClean="0">
                          <a:solidFill>
                            <a:schemeClr val="tx1"/>
                          </a:solidFill>
                        </a:rPr>
                        <a:t>COST logo</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600" dirty="0" smtClean="0">
                          <a:solidFill>
                            <a:schemeClr val="tx1"/>
                          </a:solidFill>
                        </a:rPr>
                        <a:t>(B)</a:t>
                      </a:r>
                    </a:p>
                    <a:p>
                      <a:pPr algn="ctr"/>
                      <a:r>
                        <a:rPr lang="en-GB" sz="1400" dirty="0" smtClean="0">
                          <a:solidFill>
                            <a:schemeClr val="tx1"/>
                          </a:solidFill>
                        </a:rPr>
                        <a:t>EU emblem + text</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600" dirty="0" smtClean="0">
                          <a:solidFill>
                            <a:schemeClr val="tx1"/>
                          </a:solidFill>
                        </a:rPr>
                        <a:t>(C)</a:t>
                      </a:r>
                    </a:p>
                    <a:p>
                      <a:pPr algn="ctr"/>
                      <a:r>
                        <a:rPr lang="en-GB" sz="1400" dirty="0" smtClean="0">
                          <a:solidFill>
                            <a:schemeClr val="tx1"/>
                          </a:solidFill>
                        </a:rPr>
                        <a:t>Acknowledgment</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600" dirty="0" smtClean="0">
                          <a:solidFill>
                            <a:schemeClr val="tx1"/>
                          </a:solidFill>
                        </a:rPr>
                        <a:t>(D)</a:t>
                      </a:r>
                    </a:p>
                    <a:p>
                      <a:pPr algn="ctr"/>
                      <a:r>
                        <a:rPr lang="en-GB" sz="1400" dirty="0" smtClean="0">
                          <a:solidFill>
                            <a:schemeClr val="tx1"/>
                          </a:solidFill>
                        </a:rPr>
                        <a:t>Boilerplate</a:t>
                      </a:r>
                    </a:p>
                    <a:p>
                      <a:pPr algn="ctr"/>
                      <a:endParaRPr lang="en-GB"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600" dirty="0" smtClean="0">
                          <a:solidFill>
                            <a:schemeClr val="tx1"/>
                          </a:solidFill>
                        </a:rPr>
                        <a:t>(E)</a:t>
                      </a:r>
                    </a:p>
                    <a:p>
                      <a:pPr algn="ctr"/>
                      <a:r>
                        <a:rPr lang="en-GB" sz="1400" dirty="0" smtClean="0">
                          <a:solidFill>
                            <a:schemeClr val="tx1"/>
                          </a:solidFill>
                        </a:rPr>
                        <a:t>Website</a:t>
                      </a:r>
                      <a:endParaRPr lang="en-GB"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469734">
                <a:tc>
                  <a:txBody>
                    <a:bodyPr/>
                    <a:lstStyle/>
                    <a:p>
                      <a:r>
                        <a:rPr lang="en-GB" b="1" dirty="0" smtClean="0"/>
                        <a:t>Brochures</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1" dirty="0" smtClean="0">
                          <a:solidFill>
                            <a:srgbClr val="26AE4A"/>
                          </a:solidFill>
                          <a:sym typeface="Wingdings" panose="05000000000000000000" pitchFamily="2" charset="2"/>
                        </a:rPr>
                        <a:t></a:t>
                      </a:r>
                      <a:endParaRPr lang="en-GB" sz="2400" b="1" dirty="0">
                        <a:solidFill>
                          <a:srgbClr val="26AE4A"/>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69734">
                <a:tc>
                  <a:txBody>
                    <a:bodyPr/>
                    <a:lstStyle/>
                    <a:p>
                      <a:r>
                        <a:rPr lang="en-GB" b="1" dirty="0" smtClean="0"/>
                        <a:t>Flyers</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smtClean="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69734">
                <a:tc>
                  <a:txBody>
                    <a:bodyPr/>
                    <a:lstStyle/>
                    <a:p>
                      <a:r>
                        <a:rPr lang="en-GB" b="1" dirty="0" smtClean="0"/>
                        <a:t>Posters</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E40314"/>
                          </a:solidFill>
                          <a:latin typeface="+mn-lt"/>
                          <a:ea typeface="+mn-ea"/>
                          <a:cs typeface="+mn-cs"/>
                          <a:sym typeface="Wingdings" panose="05000000000000000000" pitchFamily="2" charset="2"/>
                        </a:rPr>
                        <a:t></a:t>
                      </a:r>
                      <a:endParaRPr lang="en-GB" sz="2400" b="1" kern="1200" dirty="0" smtClean="0">
                        <a:solidFill>
                          <a:srgbClr val="E40314"/>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E40314"/>
                          </a:solidFill>
                          <a:latin typeface="+mn-lt"/>
                          <a:ea typeface="+mn-ea"/>
                          <a:cs typeface="+mn-cs"/>
                          <a:sym typeface="Wingdings" panose="05000000000000000000" pitchFamily="2" charset="2"/>
                        </a:rPr>
                        <a:t></a:t>
                      </a:r>
                      <a:endParaRPr lang="en-GB" sz="2400" b="1" kern="1200" dirty="0" smtClean="0">
                        <a:solidFill>
                          <a:srgbClr val="E40314"/>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69734">
                <a:tc>
                  <a:txBody>
                    <a:bodyPr/>
                    <a:lstStyle/>
                    <a:p>
                      <a:r>
                        <a:rPr lang="en-GB" b="1" dirty="0" smtClean="0"/>
                        <a:t>Websites</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E40314"/>
                          </a:solidFill>
                          <a:latin typeface="+mn-lt"/>
                          <a:ea typeface="+mn-ea"/>
                          <a:cs typeface="+mn-cs"/>
                          <a:sym typeface="Wingdings" panose="05000000000000000000" pitchFamily="2" charset="2"/>
                        </a:rPr>
                        <a:t></a:t>
                      </a:r>
                      <a:endParaRPr lang="en-GB" sz="2400" b="1" kern="1200" dirty="0" smtClean="0">
                        <a:solidFill>
                          <a:srgbClr val="E40314"/>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734">
                <a:tc>
                  <a:txBody>
                    <a:bodyPr/>
                    <a:lstStyle/>
                    <a:p>
                      <a:r>
                        <a:rPr lang="en-GB" b="1" dirty="0" smtClean="0"/>
                        <a:t>Videos</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69734">
                <a:tc>
                  <a:txBody>
                    <a:bodyPr/>
                    <a:lstStyle/>
                    <a:p>
                      <a:r>
                        <a:rPr lang="en-GB" b="1" dirty="0" smtClean="0"/>
                        <a:t>Papers</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1" dirty="0" smtClean="0">
                          <a:solidFill>
                            <a:srgbClr val="E40314"/>
                          </a:solidFill>
                          <a:sym typeface="Wingdings" panose="05000000000000000000" pitchFamily="2" charset="2"/>
                        </a:rPr>
                        <a:t></a:t>
                      </a:r>
                      <a:endParaRPr lang="en-GB" sz="2400" b="1" dirty="0">
                        <a:solidFill>
                          <a:srgbClr val="E40314"/>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E40314"/>
                          </a:solidFill>
                          <a:latin typeface="+mn-lt"/>
                          <a:ea typeface="+mn-ea"/>
                          <a:cs typeface="+mn-cs"/>
                          <a:sym typeface="Wingdings" panose="05000000000000000000" pitchFamily="2" charset="2"/>
                        </a:rPr>
                        <a:t></a:t>
                      </a:r>
                      <a:endParaRPr lang="en-GB" sz="2400" b="1" kern="1200" dirty="0" smtClean="0">
                        <a:solidFill>
                          <a:srgbClr val="E40314"/>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rgbClr val="E40314"/>
                          </a:solidFill>
                          <a:latin typeface="+mn-lt"/>
                          <a:ea typeface="+mn-ea"/>
                          <a:cs typeface="+mn-cs"/>
                          <a:sym typeface="Wingdings" panose="05000000000000000000" pitchFamily="2" charset="2"/>
                        </a:rPr>
                        <a:t></a:t>
                      </a:r>
                      <a:endParaRPr lang="en-GB" sz="2400" b="1" kern="1200" dirty="0" smtClean="0">
                        <a:solidFill>
                          <a:srgbClr val="E40314"/>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69734">
                <a:tc>
                  <a:txBody>
                    <a:bodyPr/>
                    <a:lstStyle/>
                    <a:p>
                      <a:r>
                        <a:rPr lang="en-GB" b="1" dirty="0" smtClean="0"/>
                        <a:t>Books</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2400" b="1" kern="1200" dirty="0" smtClean="0">
                          <a:solidFill>
                            <a:srgbClr val="26AE4A"/>
                          </a:solidFill>
                          <a:latin typeface="+mn-lt"/>
                          <a:ea typeface="+mn-ea"/>
                          <a:cs typeface="+mn-cs"/>
                          <a:sym typeface="Wingdings" panose="05000000000000000000" pitchFamily="2" charset="2"/>
                        </a:rPr>
                        <a:t></a:t>
                      </a:r>
                      <a:endParaRPr lang="en-GB" sz="2400" b="1" kern="1200" dirty="0">
                        <a:solidFill>
                          <a:srgbClr val="26AE4A"/>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6" name="Rectangle 5"/>
          <p:cNvSpPr/>
          <p:nvPr/>
        </p:nvSpPr>
        <p:spPr>
          <a:xfrm>
            <a:off x="849744" y="118854"/>
            <a:ext cx="8294255" cy="707886"/>
          </a:xfrm>
          <a:prstGeom prst="rect">
            <a:avLst/>
          </a:prstGeom>
        </p:spPr>
        <p:txBody>
          <a:bodyPr wrap="square">
            <a:spAutoFit/>
          </a:bodyPr>
          <a:lstStyle/>
          <a:p>
            <a:r>
              <a:rPr lang="en-GB" sz="4000" b="1" dirty="0" smtClean="0">
                <a:solidFill>
                  <a:srgbClr val="70375A"/>
                </a:solidFill>
                <a:latin typeface="+mj-lt"/>
              </a:rPr>
              <a:t>Acknowledging Cost Funding</a:t>
            </a:r>
            <a:endParaRPr lang="en-GB" sz="4000" b="1" dirty="0">
              <a:solidFill>
                <a:srgbClr val="70375A"/>
              </a:solidFill>
              <a:latin typeface="+mj-lt"/>
            </a:endParaRPr>
          </a:p>
        </p:txBody>
      </p:sp>
    </p:spTree>
    <p:extLst>
      <p:ext uri="{BB962C8B-B14F-4D97-AF65-F5344CB8AC3E}">
        <p14:creationId xmlns:p14="http://schemas.microsoft.com/office/powerpoint/2010/main" val="37968323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10&quot;&gt;&lt;property id=&quot;20148&quot; value=&quot;5&quot;/&gt;&lt;property id=&quot;20300&quot; value=&quot;Slide 25&quot;/&gt;&lt;property id=&quot;20307&quot; value=&quot;279&quot;/&gt;&lt;/object&gt;&lt;object type=&quot;3&quot; unique_id=&quot;10015&quot;&gt;&lt;property id=&quot;20148&quot; value=&quot;5&quot;/&gt;&lt;property id=&quot;20300&quot; value=&quot;Slide 26&quot;/&gt;&lt;property id=&quot;20307&quot; value=&quot;281&quot;/&gt;&lt;/object&gt;&lt;object type=&quot;3&quot; unique_id=&quot;10017&quot;&gt;&lt;property id=&quot;20148&quot; value=&quot;5&quot;/&gt;&lt;property id=&quot;20300&quot; value=&quot;Slide 27&quot;/&gt;&lt;property id=&quot;20307&quot; value=&quot;284&quot;/&gt;&lt;/object&gt;&lt;object type=&quot;3&quot; unique_id=&quot;10254&quot;&gt;&lt;property id=&quot;20148&quot; value=&quot;5&quot;/&gt;&lt;property id=&quot;20300&quot; value=&quot;Slide 4&quot;/&gt;&lt;property id=&quot;20307&quot; value=&quot;288&quot;/&gt;&lt;/object&gt;&lt;object type=&quot;3&quot; unique_id=&quot;10255&quot;&gt;&lt;property id=&quot;20148&quot; value=&quot;5&quot;/&gt;&lt;property id=&quot;20300&quot; value=&quot;Slide 5&quot;/&gt;&lt;property id=&quot;20307&quot; value=&quot;293&quot;/&gt;&lt;/object&gt;&lt;object type=&quot;3&quot; unique_id=&quot;10256&quot;&gt;&lt;property id=&quot;20148&quot; value=&quot;5&quot;/&gt;&lt;property id=&quot;20300&quot; value=&quot;Slide 7&quot;/&gt;&lt;property id=&quot;20307&quot; value=&quot;292&quot;/&gt;&lt;/object&gt;&lt;object type=&quot;3&quot; unique_id=&quot;10257&quot;&gt;&lt;property id=&quot;20148&quot; value=&quot;5&quot;/&gt;&lt;property id=&quot;20300&quot; value=&quot;Slide 6&quot;/&gt;&lt;property id=&quot;20307&quot; value=&quot;290&quot;/&gt;&lt;/object&gt;&lt;object type=&quot;3&quot; unique_id=&quot;10350&quot;&gt;&lt;property id=&quot;20148&quot; value=&quot;5&quot;/&gt;&lt;property id=&quot;20300&quot; value=&quot;Slide 34&quot;/&gt;&lt;property id=&quot;20307&quot; value=&quot;294&quot;/&gt;&lt;/object&gt;&lt;object type=&quot;3&quot; unique_id=&quot;10483&quot;&gt;&lt;property id=&quot;20148&quot; value=&quot;5&quot;/&gt;&lt;property id=&quot;20300&quot; value=&quot;Slide 28&quot;/&gt;&lt;property id=&quot;20307&quot; value=&quot;295&quot;/&gt;&lt;/object&gt;&lt;object type=&quot;3&quot; unique_id=&quot;10623&quot;&gt;&lt;property id=&quot;20148&quot; value=&quot;5&quot;/&gt;&lt;property id=&quot;20300&quot; value=&quot;Slide 30&quot;/&gt;&lt;property id=&quot;20307&quot; value=&quot;297&quot;/&gt;&lt;/object&gt;&lt;object type=&quot;3&quot; unique_id=&quot;10697&quot;&gt;&lt;property id=&quot;20148&quot; value=&quot;5&quot;/&gt;&lt;property id=&quot;20300&quot; value=&quot;Slide 32&quot;/&gt;&lt;property id=&quot;20307&quot; value=&quot;298&quot;/&gt;&lt;/object&gt;&lt;object type=&quot;3&quot; unique_id=&quot;10798&quot;&gt;&lt;property id=&quot;20148&quot; value=&quot;5&quot;/&gt;&lt;property id=&quot;20300&quot; value=&quot;Slide 31&quot;/&gt;&lt;property id=&quot;20307&quot; value=&quot;300&quot;/&gt;&lt;/object&gt;&lt;object type=&quot;3&quot; unique_id=&quot;10799&quot;&gt;&lt;property id=&quot;20148&quot; value=&quot;5&quot;/&gt;&lt;property id=&quot;20300&quot; value=&quot;Slide 33&quot;/&gt;&lt;property id=&quot;20307&quot; value=&quot;299&quot;/&gt;&lt;/object&gt;&lt;object type=&quot;3&quot; unique_id=&quot;11035&quot;&gt;&lt;property id=&quot;20148&quot; value=&quot;5&quot;/&gt;&lt;property id=&quot;20300&quot; value=&quot;Slide 2&quot;/&gt;&lt;property id=&quot;20307&quot; value=&quot;301&quot;/&gt;&lt;/object&gt;&lt;object type=&quot;3&quot; unique_id=&quot;11036&quot;&gt;&lt;property id=&quot;20148&quot; value=&quot;5&quot;/&gt;&lt;property id=&quot;20300&quot; value=&quot;Slide 3&quot;/&gt;&lt;property id=&quot;20307&quot; value=&quot;332&quot;/&gt;&lt;/object&gt;&lt;object type=&quot;3&quot; unique_id=&quot;11037&quot;&gt;&lt;property id=&quot;20148&quot; value=&quot;5&quot;/&gt;&lt;property id=&quot;20300&quot; value=&quot;Slide 8&quot;/&gt;&lt;property id=&quot;20307&quot; value=&quot;302&quot;/&gt;&lt;/object&gt;&lt;object type=&quot;3&quot; unique_id=&quot;11038&quot;&gt;&lt;property id=&quot;20148&quot; value=&quot;5&quot;/&gt;&lt;property id=&quot;20300&quot; value=&quot;Slide 9&quot;/&gt;&lt;property id=&quot;20307&quot; value=&quot;312&quot;/&gt;&lt;/object&gt;&lt;object type=&quot;3&quot; unique_id=&quot;11039&quot;&gt;&lt;property id=&quot;20148&quot; value=&quot;5&quot;/&gt;&lt;property id=&quot;20300&quot; value=&quot;Slide 10&quot;/&gt;&lt;property id=&quot;20307&quot; value=&quot;333&quot;/&gt;&lt;/object&gt;&lt;object type=&quot;3&quot; unique_id=&quot;11040&quot;&gt;&lt;property id=&quot;20148&quot; value=&quot;5&quot;/&gt;&lt;property id=&quot;20300&quot; value=&quot;Slide 11&quot;/&gt;&lt;property id=&quot;20307&quot; value=&quot;334&quot;/&gt;&lt;/object&gt;&lt;object type=&quot;3&quot; unique_id=&quot;11041&quot;&gt;&lt;property id=&quot;20148&quot; value=&quot;5&quot;/&gt;&lt;property id=&quot;20300&quot; value=&quot;Slide 12&quot;/&gt;&lt;property id=&quot;20307&quot; value=&quot;319&quot;/&gt;&lt;/object&gt;&lt;object type=&quot;3&quot; unique_id=&quot;11042&quot;&gt;&lt;property id=&quot;20148&quot; value=&quot;5&quot;/&gt;&lt;property id=&quot;20300&quot; value=&quot;Slide 13&quot;/&gt;&lt;property id=&quot;20307&quot; value=&quot;314&quot;/&gt;&lt;/object&gt;&lt;object type=&quot;3&quot; unique_id=&quot;11043&quot;&gt;&lt;property id=&quot;20148&quot; value=&quot;5&quot;/&gt;&lt;property id=&quot;20300&quot; value=&quot;Slide 14&quot;/&gt;&lt;property id=&quot;20307&quot; value=&quot;320&quot;/&gt;&lt;/object&gt;&lt;object type=&quot;3&quot; unique_id=&quot;11044&quot;&gt;&lt;property id=&quot;20148&quot; value=&quot;5&quot;/&gt;&lt;property id=&quot;20300&quot; value=&quot;Slide 15&quot;/&gt;&lt;property id=&quot;20307&quot; value=&quot;337&quot;/&gt;&lt;/object&gt;&lt;object type=&quot;3&quot; unique_id=&quot;11045&quot;&gt;&lt;property id=&quot;20148&quot; value=&quot;5&quot;/&gt;&lt;property id=&quot;20300&quot; value=&quot;Slide 16&quot;/&gt;&lt;property id=&quot;20307&quot; value=&quot;338&quot;/&gt;&lt;/object&gt;&lt;object type=&quot;3&quot; unique_id=&quot;11046&quot;&gt;&lt;property id=&quot;20148&quot; value=&quot;5&quot;/&gt;&lt;property id=&quot;20300&quot; value=&quot;Slide 17&quot;/&gt;&lt;property id=&quot;20307&quot; value=&quot;321&quot;/&gt;&lt;/object&gt;&lt;object type=&quot;3&quot; unique_id=&quot;11047&quot;&gt;&lt;property id=&quot;20148&quot; value=&quot;5&quot;/&gt;&lt;property id=&quot;20300&quot; value=&quot;Slide 18&quot;/&gt;&lt;property id=&quot;20307&quot; value=&quot;311&quot;/&gt;&lt;/object&gt;&lt;object type=&quot;3&quot; unique_id=&quot;11048&quot;&gt;&lt;property id=&quot;20148&quot; value=&quot;5&quot;/&gt;&lt;property id=&quot;20300&quot; value=&quot;Slide 19&quot;/&gt;&lt;property id=&quot;20307&quot; value=&quot;308&quot;/&gt;&lt;/object&gt;&lt;object type=&quot;3&quot; unique_id=&quot;11049&quot;&gt;&lt;property id=&quot;20148&quot; value=&quot;5&quot;/&gt;&lt;property id=&quot;20300&quot; value=&quot;Slide 20&quot;/&gt;&lt;property id=&quot;20307&quot; value=&quot;309&quot;/&gt;&lt;/object&gt;&lt;object type=&quot;3&quot; unique_id=&quot;11050&quot;&gt;&lt;property id=&quot;20148&quot; value=&quot;5&quot;/&gt;&lt;property id=&quot;20300&quot; value=&quot;Slide 21&quot;/&gt;&lt;property id=&quot;20307&quot; value=&quot;336&quot;/&gt;&lt;/object&gt;&lt;object type=&quot;3&quot; unique_id=&quot;11051&quot;&gt;&lt;property id=&quot;20148&quot; value=&quot;5&quot;/&gt;&lt;property id=&quot;20300&quot; value=&quot;Slide 22&quot;/&gt;&lt;property id=&quot;20307&quot; value=&quot;322&quot;/&gt;&lt;/object&gt;&lt;object type=&quot;3&quot; unique_id=&quot;11052&quot;&gt;&lt;property id=&quot;20148&quot; value=&quot;5&quot;/&gt;&lt;property id=&quot;20300&quot; value=&quot;Slide 23&quot;/&gt;&lt;property id=&quot;20307&quot; value=&quot;304&quot;/&gt;&lt;/object&gt;&lt;object type=&quot;3&quot; unique_id=&quot;11053&quot;&gt;&lt;property id=&quot;20148&quot; value=&quot;5&quot;/&gt;&lt;property id=&quot;20300&quot; value=&quot;Slide 24&quot;/&gt;&lt;property id=&quot;20307&quot; value=&quot;310&quot;/&gt;&lt;/object&gt;&lt;object type=&quot;3&quot; unique_id=&quot;11054&quot;&gt;&lt;property id=&quot;20148&quot; value=&quot;5&quot;/&gt;&lt;property id=&quot;20300&quot; value=&quot;Slide 29&quot;/&gt;&lt;property id=&quot;20307&quot; value=&quot;330&quot;/&gt;&lt;/object&gt;&lt;object type=&quot;3&quot; unique_id=&quot;11055&quot;&gt;&lt;property id=&quot;20148&quot; value=&quot;5&quot;/&gt;&lt;property id=&quot;20300&quot; value=&quot;Slide 35&quot;/&gt;&lt;property id=&quot;20307&quot; value=&quot;323&quot;/&gt;&lt;/object&gt;&lt;object type=&quot;3&quot; unique_id=&quot;11056&quot;&gt;&lt;property id=&quot;20148&quot; value=&quot;5&quot;/&gt;&lt;property id=&quot;20300&quot; value=&quot;Slide 36&quot;/&gt;&lt;property id=&quot;20307&quot; value=&quot;324&quot;/&gt;&lt;/object&gt;&lt;object type=&quot;3&quot; unique_id=&quot;11057&quot;&gt;&lt;property id=&quot;20148&quot; value=&quot;5&quot;/&gt;&lt;property id=&quot;20300&quot; value=&quot;Slide 37&quot;/&gt;&lt;property id=&quot;20307&quot; value=&quot;325&quot;/&gt;&lt;/object&gt;&lt;object type=&quot;3&quot; unique_id=&quot;11058&quot;&gt;&lt;property id=&quot;20148&quot; value=&quot;5&quot;/&gt;&lt;property id=&quot;20300&quot; value=&quot;Slide 38&quot;/&gt;&lt;property id=&quot;20307&quot; value=&quot;326&quot;/&gt;&lt;/object&gt;&lt;object type=&quot;3&quot; unique_id=&quot;11059&quot;&gt;&lt;property id=&quot;20148&quot; value=&quot;5&quot;/&gt;&lt;property id=&quot;20300&quot; value=&quot;Slide 39&quot;/&gt;&lt;property id=&quot;20307&quot; value=&quot;327&quot;/&gt;&lt;/object&gt;&lt;object type=&quot;3&quot; unique_id=&quot;11060&quot;&gt;&lt;property id=&quot;20148&quot; value=&quot;5&quot;/&gt;&lt;property id=&quot;20300&quot; value=&quot;Slide 40&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8152</TotalTime>
  <Words>250</Words>
  <Application>Microsoft Office PowerPoint</Application>
  <PresentationFormat>On-screen Show (4:3)</PresentationFormat>
  <Paragraphs>77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Default Design</vt:lpstr>
      <vt:lpstr>PowerPoint Presentation</vt:lpstr>
      <vt:lpstr>PowerPoint Presentation</vt:lpstr>
      <vt:lpstr>PowerPoint Presentation</vt:lpstr>
      <vt:lpstr>PowerPoint Presentation</vt:lpstr>
    </vt:vector>
  </TitlesOfParts>
  <Company>University of Sheffield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Maurizio Guadagnini</dc:creator>
  <cp:lastModifiedBy>José Sena-Cruz</cp:lastModifiedBy>
  <cp:revision>526</cp:revision>
  <dcterms:created xsi:type="dcterms:W3CDTF">2004-06-18T10:20:52Z</dcterms:created>
  <dcterms:modified xsi:type="dcterms:W3CDTF">2021-06-06T22:30:58Z</dcterms:modified>
</cp:coreProperties>
</file>